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4" d="100"/>
          <a:sy n="74" d="100"/>
        </p:scale>
        <p:origin x="1042" y="2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54B79-BDBE-B8EE-C595-17486026FA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ECB4456-CBDB-4358-63E4-A63834732E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F90F16-BF63-3011-6BD6-FB561D233807}"/>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5" name="Footer Placeholder 4">
            <a:extLst>
              <a:ext uri="{FF2B5EF4-FFF2-40B4-BE49-F238E27FC236}">
                <a16:creationId xmlns:a16="http://schemas.microsoft.com/office/drawing/2014/main" id="{62188F65-06F0-59D0-0844-F0869E4623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CC7760-0372-EDA3-0F8C-610928519A1E}"/>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2219155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FD51B-EDF5-AE8C-4656-C299EF4191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C7096B7-7044-AE63-9DCA-677B4E63715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995EF0-E21D-D5F9-4E6E-1D92A06C3A06}"/>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5" name="Footer Placeholder 4">
            <a:extLst>
              <a:ext uri="{FF2B5EF4-FFF2-40B4-BE49-F238E27FC236}">
                <a16:creationId xmlns:a16="http://schemas.microsoft.com/office/drawing/2014/main" id="{87D20D09-D36F-DC28-1E56-6D0F17F5F5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81CE44-2317-B447-ABFF-2C028F0CB5C0}"/>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4001415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A232D7-F09C-7E6C-05F7-2FAA8CDF54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048E12-EAD4-2952-0284-4AFAEF5544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78B689-FFAD-D3B4-F9E7-196311FE44B9}"/>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5" name="Footer Placeholder 4">
            <a:extLst>
              <a:ext uri="{FF2B5EF4-FFF2-40B4-BE49-F238E27FC236}">
                <a16:creationId xmlns:a16="http://schemas.microsoft.com/office/drawing/2014/main" id="{254C6194-BDCF-7002-AB42-E20C28EF61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BCF82C-182D-10AC-4482-1A39DF5318BA}"/>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1689306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71D27-A7A2-529B-B436-CE773E82F0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290196-DF80-202C-53D4-487A47E5DD3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B366BE-58E6-4531-09F5-3686CF9AAF86}"/>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5" name="Footer Placeholder 4">
            <a:extLst>
              <a:ext uri="{FF2B5EF4-FFF2-40B4-BE49-F238E27FC236}">
                <a16:creationId xmlns:a16="http://schemas.microsoft.com/office/drawing/2014/main" id="{3496A7DF-19CF-A853-0249-5AA6446FCE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454B3B-22F8-7BFF-CDEB-6EBDC51E6BFD}"/>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361282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3A48-EEC3-0BE3-482F-6340F8934E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576EF86-6B44-0430-5854-49E659C5CF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C59F0-3AE9-D8DB-281B-8473AE0366DD}"/>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5" name="Footer Placeholder 4">
            <a:extLst>
              <a:ext uri="{FF2B5EF4-FFF2-40B4-BE49-F238E27FC236}">
                <a16:creationId xmlns:a16="http://schemas.microsoft.com/office/drawing/2014/main" id="{33EA3E4D-AA9E-4EE7-6BBF-BB328B1EDF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17A590-7462-0E81-9F4E-263C3031B097}"/>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987982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D4F09-416F-9831-07AC-1C770CE5A8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655215-830B-E644-13B7-17F19D87A9B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C8775E-F52B-4B96-F360-12EC1FF0D6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314E9E9-5E16-4812-35A7-C61475922DF6}"/>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6" name="Footer Placeholder 5">
            <a:extLst>
              <a:ext uri="{FF2B5EF4-FFF2-40B4-BE49-F238E27FC236}">
                <a16:creationId xmlns:a16="http://schemas.microsoft.com/office/drawing/2014/main" id="{904073C2-E245-721B-EB80-6D5DAAC6F4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CFCAB8-61C1-C1C9-C7CF-C45481092457}"/>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111148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902F-950B-D260-6CBB-5095CA1B7AC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99A969-247B-09AF-66DD-BFFE0DEDC7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8EB7-2414-B358-FB12-2943ECCEBC5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051F70-DC29-1AD0-2C8E-0BB60C15EE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D7CF09-D29A-B9C9-1485-8467DEDCADC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F6DEC59-2D1F-7717-D466-36700B99F5EE}"/>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8" name="Footer Placeholder 7">
            <a:extLst>
              <a:ext uri="{FF2B5EF4-FFF2-40B4-BE49-F238E27FC236}">
                <a16:creationId xmlns:a16="http://schemas.microsoft.com/office/drawing/2014/main" id="{2348020D-F8D2-218C-AB41-AA21D2D54CE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C929D0-4593-0E28-6AB4-E38CC99B16D1}"/>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3201466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705DD-12E9-C751-6D16-9C77F2B826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FE37AB0-5FBF-2768-E38B-840C4DFFFCC5}"/>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4" name="Footer Placeholder 3">
            <a:extLst>
              <a:ext uri="{FF2B5EF4-FFF2-40B4-BE49-F238E27FC236}">
                <a16:creationId xmlns:a16="http://schemas.microsoft.com/office/drawing/2014/main" id="{137D72C2-629E-D0DA-E79F-8D3DAB53407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AD6925C-AA56-8DA8-7616-7B93DE666B87}"/>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19166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554B79-5B76-60A2-44C6-E9F43AF5908B}"/>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3" name="Footer Placeholder 2">
            <a:extLst>
              <a:ext uri="{FF2B5EF4-FFF2-40B4-BE49-F238E27FC236}">
                <a16:creationId xmlns:a16="http://schemas.microsoft.com/office/drawing/2014/main" id="{61F65E6C-E5C5-D332-85FD-A0F3F97A23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5D0739-F71A-65E1-A77D-184755950478}"/>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3914624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52159-0A25-92E7-8A37-5B5440449E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5370D8B-FC7B-2FC2-B9C7-167AEE11B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71EA63-AB13-A9B1-9D2D-92D28AF162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A49F7A-36E0-E93B-CF58-289B9EAA52A8}"/>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6" name="Footer Placeholder 5">
            <a:extLst>
              <a:ext uri="{FF2B5EF4-FFF2-40B4-BE49-F238E27FC236}">
                <a16:creationId xmlns:a16="http://schemas.microsoft.com/office/drawing/2014/main" id="{FB34AE4E-494C-17EE-28B8-1570D7DE66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3B3E89-1C25-701E-439C-07A13132103F}"/>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3995943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73DA2-4A64-AF32-73CF-0466E2C662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20A36A-5BAB-3BD0-CD92-ABDBFA457B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FDD3031-258A-0FFC-A383-B75CE787CC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ED7CD8-7FB3-11AE-AB29-9E37F98A7391}"/>
              </a:ext>
            </a:extLst>
          </p:cNvPr>
          <p:cNvSpPr>
            <a:spLocks noGrp="1"/>
          </p:cNvSpPr>
          <p:nvPr>
            <p:ph type="dt" sz="half" idx="10"/>
          </p:nvPr>
        </p:nvSpPr>
        <p:spPr/>
        <p:txBody>
          <a:bodyPr/>
          <a:lstStyle/>
          <a:p>
            <a:fld id="{6BA6FC77-263A-43D1-9529-2FE8F0EA1934}" type="datetimeFigureOut">
              <a:rPr lang="en-US" smtClean="0"/>
              <a:t>9/11/2025</a:t>
            </a:fld>
            <a:endParaRPr lang="en-US"/>
          </a:p>
        </p:txBody>
      </p:sp>
      <p:sp>
        <p:nvSpPr>
          <p:cNvPr id="6" name="Footer Placeholder 5">
            <a:extLst>
              <a:ext uri="{FF2B5EF4-FFF2-40B4-BE49-F238E27FC236}">
                <a16:creationId xmlns:a16="http://schemas.microsoft.com/office/drawing/2014/main" id="{4C03FDC3-B5B4-1DFC-16A4-58106C35C1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8646A4-06C5-CD5A-2FC3-8642A5B65DA6}"/>
              </a:ext>
            </a:extLst>
          </p:cNvPr>
          <p:cNvSpPr>
            <a:spLocks noGrp="1"/>
          </p:cNvSpPr>
          <p:nvPr>
            <p:ph type="sldNum" sz="quarter" idx="12"/>
          </p:nvPr>
        </p:nvSpPr>
        <p:spPr/>
        <p:txBody>
          <a:bodyPr/>
          <a:lstStyle/>
          <a:p>
            <a:fld id="{F756430F-1A44-48D9-9F5F-AC3C087ABD35}" type="slidenum">
              <a:rPr lang="en-US" smtClean="0"/>
              <a:t>‹#›</a:t>
            </a:fld>
            <a:endParaRPr lang="en-US"/>
          </a:p>
        </p:txBody>
      </p:sp>
    </p:spTree>
    <p:extLst>
      <p:ext uri="{BB962C8B-B14F-4D97-AF65-F5344CB8AC3E}">
        <p14:creationId xmlns:p14="http://schemas.microsoft.com/office/powerpoint/2010/main" val="15837325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AAEEAF-AD5D-1932-8CBB-7ABA78CD5C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E3FF12F-E218-B8C6-6183-093A1317EE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0BD91B-28FC-95CD-4642-8036C32128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A6FC77-263A-43D1-9529-2FE8F0EA1934}" type="datetimeFigureOut">
              <a:rPr lang="en-US" smtClean="0"/>
              <a:t>9/11/2025</a:t>
            </a:fld>
            <a:endParaRPr lang="en-US"/>
          </a:p>
        </p:txBody>
      </p:sp>
      <p:sp>
        <p:nvSpPr>
          <p:cNvPr id="5" name="Footer Placeholder 4">
            <a:extLst>
              <a:ext uri="{FF2B5EF4-FFF2-40B4-BE49-F238E27FC236}">
                <a16:creationId xmlns:a16="http://schemas.microsoft.com/office/drawing/2014/main" id="{D96ADFD8-EFA8-7DAC-E553-E759447935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BB6B521-980D-537A-B192-EDA88F4EA2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6430F-1A44-48D9-9F5F-AC3C087ABD35}" type="slidenum">
              <a:rPr lang="en-US" smtClean="0"/>
              <a:t>‹#›</a:t>
            </a:fld>
            <a:endParaRPr lang="en-US"/>
          </a:p>
        </p:txBody>
      </p:sp>
    </p:spTree>
    <p:extLst>
      <p:ext uri="{BB962C8B-B14F-4D97-AF65-F5344CB8AC3E}">
        <p14:creationId xmlns:p14="http://schemas.microsoft.com/office/powerpoint/2010/main" val="37414595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5558E-6602-B321-6867-A8463D2A9BC4}"/>
              </a:ext>
            </a:extLst>
          </p:cNvPr>
          <p:cNvSpPr>
            <a:spLocks noGrp="1"/>
          </p:cNvSpPr>
          <p:nvPr>
            <p:ph type="ctrTitle"/>
          </p:nvPr>
        </p:nvSpPr>
        <p:spPr>
          <a:xfrm>
            <a:off x="1268360" y="0"/>
            <a:ext cx="10038735" cy="2476243"/>
          </a:xfrm>
        </p:spPr>
        <p:txBody>
          <a:bodyPr>
            <a:normAutofit/>
          </a:bodyPr>
          <a:lstStyle/>
          <a:p>
            <a:r>
              <a:rPr lang="en-US" b="1" i="1" dirty="0"/>
              <a:t>PYTHON_PROJECT</a:t>
            </a:r>
            <a:br>
              <a:rPr lang="en-US" b="1" i="1" dirty="0"/>
            </a:br>
            <a:r>
              <a:rPr lang="en-US" b="1" i="1" dirty="0"/>
              <a:t>video link : </a:t>
            </a:r>
            <a:r>
              <a:rPr lang="en-US" sz="1800" b="1" i="1" dirty="0"/>
              <a:t>https://drive.google.com/file/d/1fxNXuADGyRPNID2u_fO_4M8VlBcxzlWh/view?usp=sharing</a:t>
            </a:r>
          </a:p>
        </p:txBody>
      </p:sp>
      <p:sp>
        <p:nvSpPr>
          <p:cNvPr id="3" name="Subtitle 2">
            <a:extLst>
              <a:ext uri="{FF2B5EF4-FFF2-40B4-BE49-F238E27FC236}">
                <a16:creationId xmlns:a16="http://schemas.microsoft.com/office/drawing/2014/main" id="{105414E9-4E30-F73B-F218-BE762C5AE7E5}"/>
              </a:ext>
            </a:extLst>
          </p:cNvPr>
          <p:cNvSpPr>
            <a:spLocks noGrp="1"/>
          </p:cNvSpPr>
          <p:nvPr>
            <p:ph type="subTitle" idx="1"/>
          </p:nvPr>
        </p:nvSpPr>
        <p:spPr>
          <a:xfrm>
            <a:off x="6794088" y="5896897"/>
            <a:ext cx="6725265" cy="961103"/>
          </a:xfrm>
        </p:spPr>
        <p:txBody>
          <a:bodyPr>
            <a:normAutofit/>
          </a:bodyPr>
          <a:lstStyle/>
          <a:p>
            <a:r>
              <a:rPr lang="en-US" sz="3200" b="1" i="1" dirty="0"/>
              <a:t>By-Mohd Fardeen</a:t>
            </a:r>
          </a:p>
        </p:txBody>
      </p:sp>
    </p:spTree>
    <p:extLst>
      <p:ext uri="{BB962C8B-B14F-4D97-AF65-F5344CB8AC3E}">
        <p14:creationId xmlns:p14="http://schemas.microsoft.com/office/powerpoint/2010/main" val="834809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3C6AE-94B9-C46E-4436-BD956079175B}"/>
              </a:ext>
            </a:extLst>
          </p:cNvPr>
          <p:cNvSpPr>
            <a:spLocks noGrp="1"/>
          </p:cNvSpPr>
          <p:nvPr>
            <p:ph type="title"/>
          </p:nvPr>
        </p:nvSpPr>
        <p:spPr/>
        <p:txBody>
          <a:bodyPr/>
          <a:lstStyle/>
          <a:p>
            <a:r>
              <a:rPr lang="en-US" b="1" i="1" dirty="0"/>
              <a:t>Insights of relationship between battery capacity and range</a:t>
            </a:r>
          </a:p>
        </p:txBody>
      </p:sp>
      <p:sp>
        <p:nvSpPr>
          <p:cNvPr id="3" name="Content Placeholder 2">
            <a:extLst>
              <a:ext uri="{FF2B5EF4-FFF2-40B4-BE49-F238E27FC236}">
                <a16:creationId xmlns:a16="http://schemas.microsoft.com/office/drawing/2014/main" id="{CA8F751E-917C-D935-7596-F413D37EE4A0}"/>
              </a:ext>
            </a:extLst>
          </p:cNvPr>
          <p:cNvSpPr>
            <a:spLocks noGrp="1"/>
          </p:cNvSpPr>
          <p:nvPr>
            <p:ph idx="1"/>
          </p:nvPr>
        </p:nvSpPr>
        <p:spPr/>
        <p:txBody>
          <a:bodyPr/>
          <a:lstStyle/>
          <a:p>
            <a:r>
              <a:rPr lang="en-US" dirty="0"/>
              <a:t>Strong Positive Relationship: This means that as the battery capacity of an electric vehicle increases, its range also tends to increase. </a:t>
            </a:r>
          </a:p>
          <a:p>
            <a:r>
              <a:rPr lang="en-US" dirty="0"/>
              <a:t>The regression line drawn by </a:t>
            </a:r>
            <a:r>
              <a:rPr lang="en-US" dirty="0" err="1"/>
              <a:t>sns.regplot</a:t>
            </a:r>
            <a:r>
              <a:rPr lang="en-US" dirty="0"/>
              <a:t> represents a linear trend. If the data points cluster closely around this line, it suggests that the relationship is not only positive but also fairly predictable. For every unit increase in battery capacity, you can expect a proportional increase in range.</a:t>
            </a:r>
          </a:p>
          <a:p>
            <a:endParaRPr lang="en-US" dirty="0"/>
          </a:p>
        </p:txBody>
      </p:sp>
    </p:spTree>
    <p:extLst>
      <p:ext uri="{BB962C8B-B14F-4D97-AF65-F5344CB8AC3E}">
        <p14:creationId xmlns:p14="http://schemas.microsoft.com/office/powerpoint/2010/main" val="4209977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69EC0-EDD7-F19F-F8BD-3263C47C5194}"/>
              </a:ext>
            </a:extLst>
          </p:cNvPr>
          <p:cNvSpPr>
            <a:spLocks noGrp="1"/>
          </p:cNvSpPr>
          <p:nvPr>
            <p:ph type="title"/>
          </p:nvPr>
        </p:nvSpPr>
        <p:spPr/>
        <p:txBody>
          <a:bodyPr/>
          <a:lstStyle/>
          <a:p>
            <a:r>
              <a:rPr lang="en-US" b="1" i="1" dirty="0">
                <a:effectLst/>
              </a:rPr>
              <a:t>Insights from the Test Results</a:t>
            </a:r>
            <a:br>
              <a:rPr lang="en-US" b="1" i="1" dirty="0">
                <a:effectLst/>
              </a:rPr>
            </a:br>
            <a:endParaRPr lang="en-US" b="1" i="1" dirty="0"/>
          </a:p>
        </p:txBody>
      </p:sp>
      <p:sp>
        <p:nvSpPr>
          <p:cNvPr id="3" name="Content Placeholder 2">
            <a:extLst>
              <a:ext uri="{FF2B5EF4-FFF2-40B4-BE49-F238E27FC236}">
                <a16:creationId xmlns:a16="http://schemas.microsoft.com/office/drawing/2014/main" id="{E649F870-20F8-5D66-C086-24A296CEB59B}"/>
              </a:ext>
            </a:extLst>
          </p:cNvPr>
          <p:cNvSpPr>
            <a:spLocks noGrp="1"/>
          </p:cNvSpPr>
          <p:nvPr>
            <p:ph idx="1"/>
          </p:nvPr>
        </p:nvSpPr>
        <p:spPr/>
        <p:txBody>
          <a:bodyPr/>
          <a:lstStyle/>
          <a:p>
            <a:r>
              <a:rPr lang="en-US" dirty="0">
                <a:effectLst/>
              </a:rPr>
              <a:t>Tesla vehicles in the dataset tend to have higher engine power on average, with models like the Model S Performance (772 KM) and Model X Performance (772 KM) pushing the mean upward.</a:t>
            </a:r>
          </a:p>
          <a:p>
            <a:r>
              <a:rPr lang="en-US" dirty="0">
                <a:effectLst/>
              </a:rPr>
              <a:t>Audi's lineup is more consistent but lower-powered. This shows that Tesla's focus on performance-oriented models versus Audi's emphasis on balanced luxury EVs.</a:t>
            </a:r>
          </a:p>
          <a:p>
            <a:endParaRPr lang="en-US" dirty="0"/>
          </a:p>
        </p:txBody>
      </p:sp>
    </p:spTree>
    <p:extLst>
      <p:ext uri="{BB962C8B-B14F-4D97-AF65-F5344CB8AC3E}">
        <p14:creationId xmlns:p14="http://schemas.microsoft.com/office/powerpoint/2010/main" val="2443605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62520-1AA1-045D-B6CE-50C42D689A5C}"/>
              </a:ext>
            </a:extLst>
          </p:cNvPr>
          <p:cNvSpPr>
            <a:spLocks noGrp="1"/>
          </p:cNvSpPr>
          <p:nvPr>
            <p:ph type="title"/>
          </p:nvPr>
        </p:nvSpPr>
        <p:spPr/>
        <p:txBody>
          <a:bodyPr>
            <a:normAutofit fontScale="90000"/>
          </a:bodyPr>
          <a:lstStyle/>
          <a:p>
            <a:r>
              <a:rPr lang="en-US" b="1" dirty="0"/>
              <a:t>Recommendations and Conclusion</a:t>
            </a:r>
            <a:br>
              <a:rPr lang="en-US" b="1" dirty="0"/>
            </a:br>
            <a:r>
              <a:rPr lang="en-US" dirty="0">
                <a:effectLst/>
              </a:rPr>
              <a:t>Actionable Insights:</a:t>
            </a:r>
            <a:br>
              <a:rPr lang="en-US" dirty="0">
                <a:effectLst/>
              </a:rPr>
            </a:br>
            <a:endParaRPr lang="en-US" dirty="0"/>
          </a:p>
        </p:txBody>
      </p:sp>
      <p:sp>
        <p:nvSpPr>
          <p:cNvPr id="3" name="Content Placeholder 2">
            <a:extLst>
              <a:ext uri="{FF2B5EF4-FFF2-40B4-BE49-F238E27FC236}">
                <a16:creationId xmlns:a16="http://schemas.microsoft.com/office/drawing/2014/main" id="{F4FA73F4-0B57-9A3B-ED07-FF166E64844F}"/>
              </a:ext>
            </a:extLst>
          </p:cNvPr>
          <p:cNvSpPr>
            <a:spLocks noGrp="1"/>
          </p:cNvSpPr>
          <p:nvPr>
            <p:ph idx="1"/>
          </p:nvPr>
        </p:nvSpPr>
        <p:spPr/>
        <p:txBody>
          <a:bodyPr/>
          <a:lstStyle/>
          <a:p>
            <a:r>
              <a:rPr lang="en-US" dirty="0">
                <a:effectLst/>
              </a:rPr>
              <a:t>For Manufacturers/Dealers: Tesla could leverage its higher average power in marketing to appeal to performance enthusiasts, while Audi might highlight reliability and efficiency.</a:t>
            </a:r>
          </a:p>
          <a:p>
            <a:r>
              <a:rPr lang="en-US" sz="3600" b="1" dirty="0">
                <a:effectLst/>
              </a:rPr>
              <a:t>Conclusion</a:t>
            </a:r>
            <a:r>
              <a:rPr lang="en-US" dirty="0">
                <a:effectLst/>
              </a:rPr>
              <a:t>: Based on the t-test, there is no significant difference in average engine power between Tesla and Audi EVs in this dataset (p = 0.117). However, Tesla's higher mean suggests a trend toward greater power.</a:t>
            </a:r>
          </a:p>
          <a:p>
            <a:endParaRPr lang="en-US" dirty="0"/>
          </a:p>
        </p:txBody>
      </p:sp>
    </p:spTree>
    <p:extLst>
      <p:ext uri="{BB962C8B-B14F-4D97-AF65-F5344CB8AC3E}">
        <p14:creationId xmlns:p14="http://schemas.microsoft.com/office/powerpoint/2010/main" val="34247235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263</Words>
  <Application>Microsoft Office PowerPoint</Application>
  <PresentationFormat>Widescreen</PresentationFormat>
  <Paragraphs>11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PYTHON_PROJECT video link : https://drive.google.com/file/d/1fxNXuADGyRPNID2u_fO_4M8VlBcxzlWh/view?usp=sharing</vt:lpstr>
      <vt:lpstr>Insights of relationship between battery capacity and range</vt:lpstr>
      <vt:lpstr>Insights from the Test Results </vt:lpstr>
      <vt:lpstr>Recommendations and Conclusion Actionable Insights: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Mohd  Fardeen</dc:creator>
  <cp:lastModifiedBy>Mohd Fardeen</cp:lastModifiedBy>
  <cp:revision>1</cp:revision>
  <dcterms:created xsi:type="dcterms:W3CDTF">2025-09-10T18:03:23Z</dcterms:created>
  <dcterms:modified xsi:type="dcterms:W3CDTF">2025-09-11T10:24:40Z</dcterms:modified>
</cp:coreProperties>
</file>