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6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dirty="0" err="1"/>
              <a:t>NO_of_customers</a:t>
            </a:r>
            <a:r>
              <a:rPr lang="en-IN" dirty="0"/>
              <a:t> by Product line and Customer type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v>Member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Lit>
              <c:ptCount val="6"/>
              <c:pt idx="0">
                <c:v>Electronic accessories</c:v>
              </c:pt>
              <c:pt idx="1">
                <c:v>Fashion accessories</c:v>
              </c:pt>
              <c:pt idx="2">
                <c:v>Food and beverages</c:v>
              </c:pt>
              <c:pt idx="3">
                <c:v>Health and beauty</c:v>
              </c:pt>
              <c:pt idx="4">
                <c:v>Home and lifestyle</c:v>
              </c:pt>
              <c:pt idx="5">
                <c:v>Sports and travel</c:v>
              </c:pt>
            </c:strLit>
          </c:cat>
          <c:val>
            <c:numLit>
              <c:formatCode>General</c:formatCode>
              <c:ptCount val="6"/>
              <c:pt idx="0">
                <c:v>78</c:v>
              </c:pt>
              <c:pt idx="1">
                <c:v>86</c:v>
              </c:pt>
              <c:pt idx="2">
                <c:v>94</c:v>
              </c:pt>
              <c:pt idx="3">
                <c:v>73</c:v>
              </c:pt>
              <c:pt idx="4">
                <c:v>83</c:v>
              </c:pt>
              <c:pt idx="5">
                <c:v>87</c:v>
              </c:pt>
            </c:numLit>
          </c:val>
          <c:extLst>
            <c:ext xmlns:c16="http://schemas.microsoft.com/office/drawing/2014/chart" uri="{C3380CC4-5D6E-409C-BE32-E72D297353CC}">
              <c16:uniqueId val="{00000000-E2FD-4A71-8BE0-56379EC80940}"/>
            </c:ext>
          </c:extLst>
        </c:ser>
        <c:ser>
          <c:idx val="1"/>
          <c:order val="1"/>
          <c:tx>
            <c:v>Normal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Lit>
              <c:ptCount val="6"/>
              <c:pt idx="0">
                <c:v>Electronic accessories</c:v>
              </c:pt>
              <c:pt idx="1">
                <c:v>Fashion accessories</c:v>
              </c:pt>
              <c:pt idx="2">
                <c:v>Food and beverages</c:v>
              </c:pt>
              <c:pt idx="3">
                <c:v>Health and beauty</c:v>
              </c:pt>
              <c:pt idx="4">
                <c:v>Home and lifestyle</c:v>
              </c:pt>
              <c:pt idx="5">
                <c:v>Sports and travel</c:v>
              </c:pt>
            </c:strLit>
          </c:cat>
          <c:val>
            <c:numLit>
              <c:formatCode>General</c:formatCode>
              <c:ptCount val="6"/>
              <c:pt idx="0">
                <c:v>92</c:v>
              </c:pt>
              <c:pt idx="1">
                <c:v>92</c:v>
              </c:pt>
              <c:pt idx="2">
                <c:v>80</c:v>
              </c:pt>
              <c:pt idx="3">
                <c:v>79</c:v>
              </c:pt>
              <c:pt idx="4">
                <c:v>77</c:v>
              </c:pt>
              <c:pt idx="5">
                <c:v>79</c:v>
              </c:pt>
            </c:numLit>
          </c:val>
          <c:extLst>
            <c:ext xmlns:c16="http://schemas.microsoft.com/office/drawing/2014/chart" uri="{C3380CC4-5D6E-409C-BE32-E72D297353CC}">
              <c16:uniqueId val="{00000001-E2FD-4A71-8BE0-56379EC80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2998783"/>
        <c:axId val="22994943"/>
      </c:barChart>
      <c:catAx>
        <c:axId val="2299878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994943"/>
        <c:crosses val="autoZero"/>
        <c:auto val="1"/>
        <c:lblAlgn val="ctr"/>
        <c:lblOffset val="100"/>
        <c:noMultiLvlLbl val="0"/>
      </c:catAx>
      <c:valAx>
        <c:axId val="2299494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9987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Sheet2!$D$2</c:f>
              <c:strCache>
                <c:ptCount val="1"/>
                <c:pt idx="0">
                  <c:v>Customer ID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8F-4797-9058-9686B07FA8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8F-4797-9058-9686B07FA83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88F-4797-9058-9686B07FA83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88F-4797-9058-9686B07FA83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88F-4797-9058-9686B07FA8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Sheet2!$D$3:$D$7</c:f>
              <c:numCache>
                <c:formatCode>General</c:formatCode>
                <c:ptCount val="5"/>
                <c:pt idx="0">
                  <c:v>8</c:v>
                </c:pt>
                <c:pt idx="1">
                  <c:v>3</c:v>
                </c:pt>
                <c:pt idx="2">
                  <c:v>2</c:v>
                </c:pt>
                <c:pt idx="3">
                  <c:v>15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88F-4797-9058-9686B07FA830}"/>
            </c:ext>
          </c:extLst>
        </c:ser>
        <c:ser>
          <c:idx val="1"/>
          <c:order val="1"/>
          <c:tx>
            <c:strRef>
              <c:f>Sheet2!$E$2</c:f>
              <c:strCache>
                <c:ptCount val="1"/>
                <c:pt idx="0">
                  <c:v>Sales revenue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688F-4797-9058-9686B07FA8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688F-4797-9058-9686B07FA83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688F-4797-9058-9686B07FA83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688F-4797-9058-9686B07FA83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688F-4797-9058-9686B07FA8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Sheet2!$E$3:$E$7</c:f>
              <c:numCache>
                <c:formatCode>General</c:formatCode>
                <c:ptCount val="5"/>
                <c:pt idx="0">
                  <c:v>26634.34</c:v>
                </c:pt>
                <c:pt idx="1">
                  <c:v>23402.26</c:v>
                </c:pt>
                <c:pt idx="2">
                  <c:v>23392.28</c:v>
                </c:pt>
                <c:pt idx="3">
                  <c:v>22674.46</c:v>
                </c:pt>
                <c:pt idx="4">
                  <c:v>22634.55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688F-4797-9058-9686B07FA83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Sheet2!$F$2</c15:sqref>
                        </c15:formulaRef>
                      </c:ext>
                    </c:extLst>
                    <c:strCache>
                      <c:ptCount val="1"/>
                      <c:pt idx="0">
                        <c:v>RANK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7-688F-4797-9058-9686B07FA830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9-688F-4797-9058-9686B07FA830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B-688F-4797-9058-9686B07FA830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D-688F-4797-9058-9686B07FA830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5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F-688F-4797-9058-9686B07FA830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val>
                  <c:numRef>
                    <c:extLst>
                      <c:ext uri="{02D57815-91ED-43cb-92C2-25804820EDAC}">
                        <c15:formulaRef>
                          <c15:sqref>Sheet2!$F$3:$F$7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20-688F-4797-9058-9686B07FA830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0692038495188101E-2"/>
          <c:y val="0.19486111111111112"/>
          <c:w val="0.86486351706036746"/>
          <c:h val="0.720887649460484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TOTAL 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Sheet1!$B$4:$B$10</c:f>
              <c:strCache>
                <c:ptCount val="7"/>
                <c:pt idx="0">
                  <c:v>Monday</c:v>
                </c:pt>
                <c:pt idx="1">
                  <c:v>Thursday</c:v>
                </c:pt>
                <c:pt idx="2">
                  <c:v>Sunday</c:v>
                </c:pt>
                <c:pt idx="3">
                  <c:v>Friday</c:v>
                </c:pt>
                <c:pt idx="4">
                  <c:v>Wednesday</c:v>
                </c:pt>
                <c:pt idx="5">
                  <c:v>Tuesday</c:v>
                </c:pt>
                <c:pt idx="6">
                  <c:v>Saturday</c:v>
                </c:pt>
              </c:strCache>
            </c:strRef>
          </c:cat>
          <c:val>
            <c:numRef>
              <c:f>Sheet1!$C$4:$C$10</c:f>
              <c:numCache>
                <c:formatCode>General</c:formatCode>
                <c:ptCount val="7"/>
                <c:pt idx="0">
                  <c:v>56758.66</c:v>
                </c:pt>
                <c:pt idx="1">
                  <c:v>47825.24</c:v>
                </c:pt>
                <c:pt idx="2">
                  <c:v>46254.44</c:v>
                </c:pt>
                <c:pt idx="3">
                  <c:v>46106.67</c:v>
                </c:pt>
                <c:pt idx="4">
                  <c:v>44292.4</c:v>
                </c:pt>
                <c:pt idx="5">
                  <c:v>40947.74</c:v>
                </c:pt>
                <c:pt idx="6">
                  <c:v>40781.589999999997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D2-4DB2-9B1F-D0AFDA6B9B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29552"/>
        <c:axId val="6429072"/>
      </c:barChart>
      <c:catAx>
        <c:axId val="642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29072"/>
        <c:crosses val="autoZero"/>
        <c:auto val="1"/>
        <c:lblAlgn val="ctr"/>
        <c:lblOffset val="100"/>
        <c:noMultiLvlLbl val="0"/>
      </c:catAx>
      <c:valAx>
        <c:axId val="642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29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5E57C-E81F-4EFD-82E8-08F6112CD3AF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46347-73FB-4EAA-AA83-9B095CDA5AE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68710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746347-73FB-4EAA-AA83-9B095CDA5AED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2376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B4FEA-4BEB-F774-DC06-6F4038D4E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8B6EF2-DE63-EAA8-B9B6-EFB3BA1E58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B0980-25EE-8FB1-BBB7-F9E6F4817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FD4A42-97D1-4DEB-B221-F3B47B31F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DA569-B316-2553-2105-EFCA50EE3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2326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36942-0C6A-859B-501B-48B2AB7DF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DF99E-542E-290A-FCBE-14FAA566A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9A6BC-C996-57F6-042F-BAA71BB27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7E01F-8365-14CB-95F3-6DA6854AD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8337D-E603-ECB7-AD6B-EC86B5165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9870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55DAE9-8F72-B0EA-238B-15DCF66E45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ED8DB8-A44D-9B05-D92C-FE9314DFA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0F42B-F549-1E45-FFB2-7B8D998F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241A4-4473-04CA-0787-CA4BF59C8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ACBDC-B034-94B8-E9F9-C31ED9EF0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796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E6627-54DA-B061-93F0-ED5870A6A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E417C-1783-0A09-E64A-E6D184A2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A5404-1C5B-19BE-D287-AB19DBD05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501CB-65ED-4370-10D0-F778035B3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01793-8236-1357-E514-AB11A442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789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3D90C-0A1D-A20F-792C-77A05E9A1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F5F49-5930-6054-E843-FAFD9511B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B6422-4B1A-3184-378A-9DF1227F2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64509-07F0-2BC3-0125-2CB8CF42B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32BB1-4B29-ACA6-492E-29F4EAEE4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5411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A7D32-8BF5-8A6E-74F4-22998A87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D680E-1CEF-7101-5E02-C480FDE326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69FD3C-3115-F4C7-5D88-C94337381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0C8058-FC51-7660-EB8B-60C294DCA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65968E-E8A7-8695-FAC6-2D54AB890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168BDB-D177-D25C-AFF1-1C5217E2C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1950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5611C-D374-6EF9-EAF6-405CF17C7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72A218-9900-424D-97AB-EBC2F94FE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89FC23-9019-7999-4EBE-D3036D4F1C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5644A0-169B-FC66-4DCF-4A234F77EE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DEEE8E-ED8A-2BEC-B428-9B25038CE3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59822E-4300-BED1-240C-1A8E9F3B5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CB5CF5-88E8-996E-A9BF-E67211F3C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CFCB70-A2E8-6BC1-FBDA-674A77E55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326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3E8C1-EE10-BC56-56C3-C889BDD44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F1D2A0-E1B0-4AE5-E414-48BB886CD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E5C0D7-AAB6-1BB6-51B9-053A38F92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F2565D-46D4-78F5-8252-71110527F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76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303E11-84FE-3B8C-87FE-0552EC60A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F74E11-475B-DBF1-2D0F-73AB95E93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6DEA00-E059-B37E-3942-6CD592E27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6658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2C0DF-3F9A-FED2-10AA-739C7F3D8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A20AD-9CD4-590B-8204-D5FA9BD5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167FF8-296E-B829-DDFA-C2148D5365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5B0DF5-B064-4382-AE6C-757F5A819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B8015-D364-578E-E012-55F53F42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6F79AD-EC1C-4F5A-DF83-C3CD9A22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209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9AD09-2D96-8ADF-A1DF-D62FF6312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065CB1-0A7C-9264-0580-2254C02FAD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9F6898-BE5D-B09B-FB7B-FEDEFDCFC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68161-2479-CF6D-D11F-2D4D7E964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47C95A-4B0F-2792-1C2F-363C126CC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FFBF95-B286-71FC-BAB9-80F53677C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314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6B4ECD-241D-E9E2-72C7-2ABD786E3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0F401-0FCB-9416-687F-556C4C11FD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80F14-023E-7E63-C561-A2BF8AF0BB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6E920-9778-410E-896D-2197F415BE09}" type="datetimeFigureOut">
              <a:rPr lang="en-IN" smtClean="0"/>
              <a:t>02-07-2025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7A8974-F736-9E77-6920-FE4C077A7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78520-EDA2-F07B-CE68-C9A3962C05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885A-D569-4961-90AF-F78852A68D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20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FB6CB5-D25E-5016-03F0-FF81517FAFEF}"/>
              </a:ext>
            </a:extLst>
          </p:cNvPr>
          <p:cNvSpPr txBox="1"/>
          <p:nvPr/>
        </p:nvSpPr>
        <p:spPr>
          <a:xfrm>
            <a:off x="491799" y="5163790"/>
            <a:ext cx="11208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Task 1: </a:t>
            </a:r>
            <a:r>
              <a:rPr lang="en-US" sz="3200" dirty="0"/>
              <a:t>Identifying the Top Branch by Sales Growth Rate (6 Marks)</a:t>
            </a:r>
            <a:endParaRPr lang="en-IN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ECDABC-9898-DCF1-9FE8-B993ABE1C629}"/>
              </a:ext>
            </a:extLst>
          </p:cNvPr>
          <p:cNvSpPr txBox="1"/>
          <p:nvPr/>
        </p:nvSpPr>
        <p:spPr>
          <a:xfrm>
            <a:off x="1084968" y="186105"/>
            <a:ext cx="96552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i="0" dirty="0">
                <a:solidFill>
                  <a:schemeClr val="bg2"/>
                </a:solidFill>
                <a:effectLst/>
                <a:highlight>
                  <a:srgbClr val="000000"/>
                </a:highlight>
                <a:latin typeface="Bahnschrift SemiBold Condensed" panose="020B0502040204020203" pitchFamily="34" charset="0"/>
              </a:rPr>
              <a:t>Walmart Sales Analysis – SQL Project</a:t>
            </a:r>
            <a:r>
              <a:rPr lang="en-US" sz="5400" b="1" dirty="0">
                <a:solidFill>
                  <a:schemeClr val="bg2"/>
                </a:solidFill>
                <a:highlight>
                  <a:srgbClr val="000000"/>
                </a:highlight>
                <a:latin typeface="Bahnschrift SemiBold Condensed" panose="020B0502040204020203" pitchFamily="34" charset="0"/>
              </a:rPr>
              <a:t> </a:t>
            </a:r>
            <a:endParaRPr lang="en-IN" sz="5400" dirty="0">
              <a:solidFill>
                <a:schemeClr val="bg2"/>
              </a:solidFill>
              <a:highlight>
                <a:srgbClr val="000000"/>
              </a:highlight>
              <a:latin typeface="Bahnschrift SemiBold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743D09-E166-102F-86E5-0E3A24B07B8C}"/>
              </a:ext>
            </a:extLst>
          </p:cNvPr>
          <p:cNvSpPr txBox="1"/>
          <p:nvPr/>
        </p:nvSpPr>
        <p:spPr>
          <a:xfrm>
            <a:off x="1132914" y="1109435"/>
            <a:ext cx="95593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Sales Performance Analysis of Walmart Stores Using Advanced MySQL Techniques</a:t>
            </a:r>
            <a:endParaRPr lang="en-IN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8C8D94-E9AD-C65A-8AFA-C1F5DFC5E551}"/>
              </a:ext>
            </a:extLst>
          </p:cNvPr>
          <p:cNvSpPr txBox="1"/>
          <p:nvPr/>
        </p:nvSpPr>
        <p:spPr>
          <a:xfrm>
            <a:off x="362679" y="2474893"/>
            <a:ext cx="108416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Bahnschrift SemiBold Condensed" panose="020B0502040204020203" pitchFamily="34" charset="0"/>
              </a:rPr>
              <a:t>This PowerPoint presentation covers a total of 11 tasks. For every task, </a:t>
            </a:r>
            <a:r>
              <a:rPr lang="en-US" sz="2800" dirty="0" err="1">
                <a:latin typeface="Bahnschrift SemiBold Condensed" panose="020B0502040204020203" pitchFamily="34" charset="0"/>
              </a:rPr>
              <a:t>i</a:t>
            </a:r>
            <a:r>
              <a:rPr lang="en-US" sz="2800" dirty="0">
                <a:latin typeface="Bahnschrift SemiBold Condensed" panose="020B0502040204020203" pitchFamily="34" charset="0"/>
              </a:rPr>
              <a:t> provide the SQL query (syntax), the result grid (output), and visuals.</a:t>
            </a:r>
            <a:endParaRPr lang="en-IN" sz="280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106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CF6A8E-3187-2E7E-8640-CF5FE67F1669}"/>
              </a:ext>
            </a:extLst>
          </p:cNvPr>
          <p:cNvSpPr txBox="1"/>
          <p:nvPr/>
        </p:nvSpPr>
        <p:spPr>
          <a:xfrm>
            <a:off x="182880" y="125214"/>
            <a:ext cx="8402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Task 5: </a:t>
            </a:r>
            <a:r>
              <a:rPr lang="en-US" sz="2800" dirty="0"/>
              <a:t>Most Popular Payment Method by City (6 Marks)</a:t>
            </a:r>
            <a:endParaRPr lang="en-IN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3872F9-9447-2297-1EE5-EA1088839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71" y="736578"/>
            <a:ext cx="9094818" cy="576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65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18A86E2-F3BB-FD87-441F-51E9301E35F0}"/>
              </a:ext>
            </a:extLst>
          </p:cNvPr>
          <p:cNvSpPr txBox="1"/>
          <p:nvPr/>
        </p:nvSpPr>
        <p:spPr>
          <a:xfrm>
            <a:off x="3375660" y="0"/>
            <a:ext cx="6101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b="1" dirty="0"/>
              <a:t>This table showing the result</a:t>
            </a:r>
            <a:endParaRPr lang="en-IN" sz="2800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6587F45-2502-0DE9-7305-8D6E8C649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964910"/>
              </p:ext>
            </p:extLst>
          </p:nvPr>
        </p:nvGraphicFramePr>
        <p:xfrm>
          <a:off x="2032000" y="719666"/>
          <a:ext cx="81279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83112533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0732124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40084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PAYMENTS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TOTAL PAYMENT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37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Mandalay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Ewallet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113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7817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Naypyitaw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Cash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124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5372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Yangon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Ewallet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6272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1671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DB178F-185A-7E21-654A-4431FBF85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07" y="1292442"/>
            <a:ext cx="7793494" cy="48213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5F9E01-DEC6-7266-C70A-13A02C9C0786}"/>
              </a:ext>
            </a:extLst>
          </p:cNvPr>
          <p:cNvSpPr txBox="1"/>
          <p:nvPr/>
        </p:nvSpPr>
        <p:spPr>
          <a:xfrm>
            <a:off x="1087894" y="389374"/>
            <a:ext cx="69799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Task 6: </a:t>
            </a:r>
            <a:r>
              <a:rPr lang="en-US" sz="2400" dirty="0"/>
              <a:t>Monthly Sales Distribution by Gender (6 Marks)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803782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53D0621-9318-1A79-455B-3F293155C6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276691"/>
              </p:ext>
            </p:extLst>
          </p:nvPr>
        </p:nvGraphicFramePr>
        <p:xfrm>
          <a:off x="0" y="526626"/>
          <a:ext cx="8127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57662832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8893959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033889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Female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59139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6592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Female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56336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8063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Female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52408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112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57153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716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40884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6524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Male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57047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64627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7064DF3-47CD-43A3-A028-3BD2A1FA07FF}"/>
              </a:ext>
            </a:extLst>
          </p:cNvPr>
          <p:cNvSpPr txBox="1"/>
          <p:nvPr/>
        </p:nvSpPr>
        <p:spPr>
          <a:xfrm>
            <a:off x="3439160" y="0"/>
            <a:ext cx="4505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/>
              <a:t>Task 6 result table</a:t>
            </a:r>
          </a:p>
        </p:txBody>
      </p:sp>
    </p:spTree>
    <p:extLst>
      <p:ext uri="{BB962C8B-B14F-4D97-AF65-F5344CB8AC3E}">
        <p14:creationId xmlns:p14="http://schemas.microsoft.com/office/powerpoint/2010/main" val="3664778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96FD5B-96F8-DDE5-B4B0-949A5432CA68}"/>
              </a:ext>
            </a:extLst>
          </p:cNvPr>
          <p:cNvSpPr txBox="1"/>
          <p:nvPr/>
        </p:nvSpPr>
        <p:spPr>
          <a:xfrm>
            <a:off x="132080" y="308094"/>
            <a:ext cx="7264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Task 7</a:t>
            </a:r>
            <a:r>
              <a:rPr lang="en-US" sz="2400" dirty="0"/>
              <a:t>: Best Product Line by Customer Type (6 Marks)</a:t>
            </a:r>
            <a:endParaRPr lang="en-IN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D3D63F-D7B2-B179-1D63-EA916A753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926285"/>
            <a:ext cx="7468544" cy="500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96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6586E7A-22D3-8DD2-8FF4-0ED8DF5231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032069"/>
              </p:ext>
            </p:extLst>
          </p:nvPr>
        </p:nvGraphicFramePr>
        <p:xfrm>
          <a:off x="1" y="0"/>
          <a:ext cx="6024879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8293">
                  <a:extLst>
                    <a:ext uri="{9D8B030D-6E8A-4147-A177-3AD203B41FA5}">
                      <a16:colId xmlns:a16="http://schemas.microsoft.com/office/drawing/2014/main" val="3966427275"/>
                    </a:ext>
                  </a:extLst>
                </a:gridCol>
                <a:gridCol w="2008293">
                  <a:extLst>
                    <a:ext uri="{9D8B030D-6E8A-4147-A177-3AD203B41FA5}">
                      <a16:colId xmlns:a16="http://schemas.microsoft.com/office/drawing/2014/main" val="2407080661"/>
                    </a:ext>
                  </a:extLst>
                </a:gridCol>
                <a:gridCol w="2008293">
                  <a:extLst>
                    <a:ext uri="{9D8B030D-6E8A-4147-A177-3AD203B41FA5}">
                      <a16:colId xmlns:a16="http://schemas.microsoft.com/office/drawing/2014/main" val="842534683"/>
                    </a:ext>
                  </a:extLst>
                </a:gridCol>
              </a:tblGrid>
              <a:tr h="221615">
                <a:tc>
                  <a:txBody>
                    <a:bodyPr/>
                    <a:lstStyle/>
                    <a:p>
                      <a:r>
                        <a:rPr lang="en-IN" dirty="0"/>
                        <a:t>Customer type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Product 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No_of_customers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84775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 dirty="0"/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Sports and travel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87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59549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/>
                        <a:t>Normal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Sports and travel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79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468001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/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Home and lifestyle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83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107064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/>
                        <a:t>Normal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Home and lifestyle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77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236865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/>
                        <a:t>Normal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Health and beauty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79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767209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/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Health and beauty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73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7139570"/>
                  </a:ext>
                </a:extLst>
              </a:tr>
              <a:tr h="387826">
                <a:tc>
                  <a:txBody>
                    <a:bodyPr/>
                    <a:lstStyle/>
                    <a:p>
                      <a:r>
                        <a:rPr lang="en-IN" dirty="0"/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Food and beverages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94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558133"/>
                  </a:ext>
                </a:extLst>
              </a:tr>
              <a:tr h="387826">
                <a:tc>
                  <a:txBody>
                    <a:bodyPr/>
                    <a:lstStyle/>
                    <a:p>
                      <a:r>
                        <a:rPr lang="en-IN" dirty="0"/>
                        <a:t>Normal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Food and beverages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960360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 dirty="0"/>
                        <a:t>Normal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Fashion accessories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92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5741804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r>
                        <a:rPr lang="en-IN" dirty="0"/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Fashion accessories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86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7329013"/>
                  </a:ext>
                </a:extLst>
              </a:tr>
              <a:tr h="387826">
                <a:tc>
                  <a:txBody>
                    <a:bodyPr/>
                    <a:lstStyle/>
                    <a:p>
                      <a:r>
                        <a:rPr lang="en-IN"/>
                        <a:t>Normal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Electronic accessories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92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9838798"/>
                  </a:ext>
                </a:extLst>
              </a:tr>
              <a:tr h="387826">
                <a:tc>
                  <a:txBody>
                    <a:bodyPr/>
                    <a:lstStyle/>
                    <a:p>
                      <a:r>
                        <a:rPr lang="en-IN"/>
                        <a:t>Member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Electronic accessories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78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111394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1D8904D-89E5-50A2-8667-C5E6E58B1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057845"/>
              </p:ext>
            </p:extLst>
          </p:nvPr>
        </p:nvGraphicFramePr>
        <p:xfrm>
          <a:off x="6024881" y="1574800"/>
          <a:ext cx="6275418" cy="528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BDC353-B3F4-EDBA-D06B-CD31C6FC2AD5}"/>
              </a:ext>
            </a:extLst>
          </p:cNvPr>
          <p:cNvSpPr txBox="1"/>
          <p:nvPr/>
        </p:nvSpPr>
        <p:spPr>
          <a:xfrm>
            <a:off x="7071360" y="396240"/>
            <a:ext cx="5120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/>
              <a:t>TASK 7 Result and visuals</a:t>
            </a:r>
          </a:p>
        </p:txBody>
      </p:sp>
    </p:spTree>
    <p:extLst>
      <p:ext uri="{BB962C8B-B14F-4D97-AF65-F5344CB8AC3E}">
        <p14:creationId xmlns:p14="http://schemas.microsoft.com/office/powerpoint/2010/main" val="3328068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276FA26-ED3B-EE64-B714-5520288D39F3}"/>
              </a:ext>
            </a:extLst>
          </p:cNvPr>
          <p:cNvSpPr txBox="1"/>
          <p:nvPr/>
        </p:nvSpPr>
        <p:spPr>
          <a:xfrm>
            <a:off x="487680" y="328414"/>
            <a:ext cx="7081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Task 8: </a:t>
            </a:r>
            <a:r>
              <a:rPr lang="en-US" sz="2800" dirty="0"/>
              <a:t>Identifying Repeat Customers (6 Marks)</a:t>
            </a:r>
            <a:endParaRPr lang="en-IN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3332E6-1195-983C-8924-A5FDCCDC0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53" y="1004548"/>
            <a:ext cx="10311954" cy="552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54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D53407-46BD-C259-3A42-25ADC3E61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92" y="923097"/>
            <a:ext cx="10860016" cy="59349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361DDD-6ED9-45DE-1456-FF726E84FE16}"/>
              </a:ext>
            </a:extLst>
          </p:cNvPr>
          <p:cNvSpPr txBox="1"/>
          <p:nvPr/>
        </p:nvSpPr>
        <p:spPr>
          <a:xfrm>
            <a:off x="665992" y="81023"/>
            <a:ext cx="7667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/>
              <a:t>RESULT TABLE OF TASK 8</a:t>
            </a:r>
          </a:p>
        </p:txBody>
      </p:sp>
    </p:spTree>
    <p:extLst>
      <p:ext uri="{BB962C8B-B14F-4D97-AF65-F5344CB8AC3E}">
        <p14:creationId xmlns:p14="http://schemas.microsoft.com/office/powerpoint/2010/main" val="1457759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1753DA-32AC-AC24-A520-7A3604B6A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90" y="1292039"/>
            <a:ext cx="8447831" cy="54502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3128E4-38D6-3884-59DD-1AC52765C8A2}"/>
              </a:ext>
            </a:extLst>
          </p:cNvPr>
          <p:cNvSpPr txBox="1"/>
          <p:nvPr/>
        </p:nvSpPr>
        <p:spPr>
          <a:xfrm>
            <a:off x="627927" y="295683"/>
            <a:ext cx="88208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Task 9: </a:t>
            </a:r>
            <a:r>
              <a:rPr lang="en-US" sz="2800" dirty="0"/>
              <a:t>Finding Top 5 Customers by Sales Volume (6 Marks)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2907277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FB53C09-C21C-F850-06F3-1B6EE5F0C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929055"/>
              </p:ext>
            </p:extLst>
          </p:nvPr>
        </p:nvGraphicFramePr>
        <p:xfrm>
          <a:off x="3718560" y="374226"/>
          <a:ext cx="8127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69590496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320194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7600506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Customer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Sales 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RANK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077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26634.34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7064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23402.26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6405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23392.28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1461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22674.46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9706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22634.55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8630827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D2D0B21-216F-8AF2-0469-3058E5FF41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55330"/>
              </p:ext>
            </p:extLst>
          </p:nvPr>
        </p:nvGraphicFramePr>
        <p:xfrm>
          <a:off x="5002980" y="2944706"/>
          <a:ext cx="7189020" cy="363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C86EF5E-3528-377E-A7B9-F652FB9D3BDD}"/>
              </a:ext>
            </a:extLst>
          </p:cNvPr>
          <p:cNvSpPr txBox="1"/>
          <p:nvPr/>
        </p:nvSpPr>
        <p:spPr>
          <a:xfrm>
            <a:off x="193040" y="2712720"/>
            <a:ext cx="4809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/>
              <a:t>RESULT AND VISUALS OF TASK 9</a:t>
            </a:r>
          </a:p>
        </p:txBody>
      </p:sp>
    </p:spTree>
    <p:extLst>
      <p:ext uri="{BB962C8B-B14F-4D97-AF65-F5344CB8AC3E}">
        <p14:creationId xmlns:p14="http://schemas.microsoft.com/office/powerpoint/2010/main" val="2079372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8AC963-F3A1-1703-0BAF-314FE1377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49854" cy="518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11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674355-B171-C1CA-EE4F-087DAEC6F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65" y="1027886"/>
            <a:ext cx="10097909" cy="583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50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FEA13D1-A277-1CEF-7EA5-781AA60E3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591061"/>
              </p:ext>
            </p:extLst>
          </p:nvPr>
        </p:nvGraphicFramePr>
        <p:xfrm>
          <a:off x="0" y="0"/>
          <a:ext cx="8128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20033067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96079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DAY OF WEEK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TOTAL 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552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Monday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56758.66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8638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Thursday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47825.24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0045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Sunday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46254.44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5408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Friday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46106.67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545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Wednesday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44292.4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982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Tuesday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40947.74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2518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Saturday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40781.59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2172599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598C9C4-C0F8-8A8A-9531-3B5CD001DC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1264025"/>
              </p:ext>
            </p:extLst>
          </p:nvPr>
        </p:nvGraphicFramePr>
        <p:xfrm>
          <a:off x="101600" y="2966720"/>
          <a:ext cx="7406640" cy="370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A9197A7-A5BA-932A-263F-19086DFF695C}"/>
              </a:ext>
            </a:extLst>
          </p:cNvPr>
          <p:cNvSpPr txBox="1"/>
          <p:nvPr/>
        </p:nvSpPr>
        <p:spPr>
          <a:xfrm>
            <a:off x="8564880" y="955040"/>
            <a:ext cx="333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/>
              <a:t>TASK 10 TABLE AND CHART</a:t>
            </a:r>
          </a:p>
        </p:txBody>
      </p:sp>
    </p:spTree>
    <p:extLst>
      <p:ext uri="{BB962C8B-B14F-4D97-AF65-F5344CB8AC3E}">
        <p14:creationId xmlns:p14="http://schemas.microsoft.com/office/powerpoint/2010/main" val="393695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B40200-1976-846B-D165-2AFA5BEB9116}"/>
              </a:ext>
            </a:extLst>
          </p:cNvPr>
          <p:cNvSpPr txBox="1"/>
          <p:nvPr/>
        </p:nvSpPr>
        <p:spPr>
          <a:xfrm>
            <a:off x="2320413" y="530942"/>
            <a:ext cx="801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i="1" dirty="0"/>
              <a:t>TASK 11 VIDEO LINK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E3E1D5-3D15-AD27-A4FA-7194B7FDEC04}"/>
              </a:ext>
            </a:extLst>
          </p:cNvPr>
          <p:cNvSpPr txBox="1"/>
          <p:nvPr/>
        </p:nvSpPr>
        <p:spPr>
          <a:xfrm>
            <a:off x="1574800" y="3105835"/>
            <a:ext cx="7569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https://drive.google.com/file/d/1XWWjDxbzxlJ_Cx4HaOIGDX8ytd3fSY0p/view?usp=sharing</a:t>
            </a:r>
          </a:p>
        </p:txBody>
      </p:sp>
    </p:spTree>
    <p:extLst>
      <p:ext uri="{BB962C8B-B14F-4D97-AF65-F5344CB8AC3E}">
        <p14:creationId xmlns:p14="http://schemas.microsoft.com/office/powerpoint/2010/main" val="3732076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6256847-2EC6-0D5F-C089-D901AA062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" y="1177600"/>
            <a:ext cx="9059539" cy="5220429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303B93C-126D-7FCF-6B49-415C58D814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49259"/>
              </p:ext>
            </p:extLst>
          </p:nvPr>
        </p:nvGraphicFramePr>
        <p:xfrm>
          <a:off x="7411654" y="2809755"/>
          <a:ext cx="4780346" cy="1238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7105">
                  <a:extLst>
                    <a:ext uri="{9D8B030D-6E8A-4147-A177-3AD203B41FA5}">
                      <a16:colId xmlns:a16="http://schemas.microsoft.com/office/drawing/2014/main" val="2556332054"/>
                    </a:ext>
                  </a:extLst>
                </a:gridCol>
                <a:gridCol w="2633241">
                  <a:extLst>
                    <a:ext uri="{9D8B030D-6E8A-4147-A177-3AD203B41FA5}">
                      <a16:colId xmlns:a16="http://schemas.microsoft.com/office/drawing/2014/main" val="1648975482"/>
                    </a:ext>
                  </a:extLst>
                </a:gridCol>
              </a:tblGrid>
              <a:tr h="644732">
                <a:tc>
                  <a:txBody>
                    <a:bodyPr/>
                    <a:lstStyle/>
                    <a:p>
                      <a:pPr algn="ctr"/>
                      <a:r>
                        <a:rPr lang="en-IN" b="1" dirty="0"/>
                        <a:t>Branch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 err="1"/>
                        <a:t>AVG_growth_sales</a:t>
                      </a:r>
                      <a:endParaRPr lang="en-IN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095032"/>
                  </a:ext>
                </a:extLst>
              </a:tr>
              <a:tr h="593758">
                <a:tc>
                  <a:txBody>
                    <a:bodyPr/>
                    <a:lstStyle/>
                    <a:p>
                      <a:pPr algn="ctr"/>
                      <a:r>
                        <a:rPr lang="en-IN" b="1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/>
                        <a:t>1.66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21716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6AAB98CD-2903-1164-8B97-7D787AC98AD4}"/>
              </a:ext>
            </a:extLst>
          </p:cNvPr>
          <p:cNvSpPr txBox="1"/>
          <p:nvPr/>
        </p:nvSpPr>
        <p:spPr>
          <a:xfrm>
            <a:off x="8923116" y="2313553"/>
            <a:ext cx="2570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/>
              <a:t>RESULT/OUTPUT</a:t>
            </a:r>
          </a:p>
        </p:txBody>
      </p:sp>
    </p:spTree>
    <p:extLst>
      <p:ext uri="{BB962C8B-B14F-4D97-AF65-F5344CB8AC3E}">
        <p14:creationId xmlns:p14="http://schemas.microsoft.com/office/powerpoint/2010/main" val="1052177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8669E3-C872-99D2-A1F4-324158A9CCCA}"/>
              </a:ext>
            </a:extLst>
          </p:cNvPr>
          <p:cNvSpPr txBox="1"/>
          <p:nvPr/>
        </p:nvSpPr>
        <p:spPr>
          <a:xfrm>
            <a:off x="975166" y="220608"/>
            <a:ext cx="9766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Task 2</a:t>
            </a:r>
            <a:r>
              <a:rPr lang="en-US" sz="2400" dirty="0"/>
              <a:t>: Finding the Most Profitable Product Line for Each Branch (6 Marks)</a:t>
            </a:r>
            <a:endParaRPr lang="en-IN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0C51B0-8A24-11A1-3962-24AB6C35F29F}"/>
              </a:ext>
            </a:extLst>
          </p:cNvPr>
          <p:cNvSpPr txBox="1"/>
          <p:nvPr/>
        </p:nvSpPr>
        <p:spPr>
          <a:xfrm>
            <a:off x="724381" y="728440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b="1" dirty="0"/>
              <a:t>Syntax and result=&gt;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6E3088-75FF-00F4-9830-D25DF5E98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39" y="1111045"/>
            <a:ext cx="8425728" cy="538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00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76AF43-8F37-C9CB-48D7-38F87CD73C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288622"/>
              </p:ext>
            </p:extLst>
          </p:nvPr>
        </p:nvGraphicFramePr>
        <p:xfrm>
          <a:off x="2032000" y="592345"/>
          <a:ext cx="8127999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98517399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92764469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586563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BRANCH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PRODUCT 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TOTAL PROFIT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842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Sports and travel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952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0637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Home and lifestyle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1067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91347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Food and beverages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1132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950103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146F4B4-4F41-8402-1E9C-DBCF09310890}"/>
              </a:ext>
            </a:extLst>
          </p:cNvPr>
          <p:cNvSpPr txBox="1"/>
          <p:nvPr/>
        </p:nvSpPr>
        <p:spPr>
          <a:xfrm>
            <a:off x="1552935" y="130680"/>
            <a:ext cx="852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/>
              <a:t>RESULT OF SYNTAX TASK 2</a:t>
            </a:r>
          </a:p>
        </p:txBody>
      </p:sp>
    </p:spTree>
    <p:extLst>
      <p:ext uri="{BB962C8B-B14F-4D97-AF65-F5344CB8AC3E}">
        <p14:creationId xmlns:p14="http://schemas.microsoft.com/office/powerpoint/2010/main" val="1712797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2D3F86-8298-9109-72D0-4459F1BE5E17}"/>
              </a:ext>
            </a:extLst>
          </p:cNvPr>
          <p:cNvSpPr txBox="1"/>
          <p:nvPr/>
        </p:nvSpPr>
        <p:spPr>
          <a:xfrm>
            <a:off x="766113" y="199307"/>
            <a:ext cx="10659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Task 3: </a:t>
            </a:r>
            <a:r>
              <a:rPr lang="en-US" sz="2400" dirty="0"/>
              <a:t>Analyzing Customer Segmentation Based on Spending (6 Marks</a:t>
            </a:r>
            <a:endParaRPr lang="en-IN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D0C0A7-59D0-E295-2A26-A7CD80D82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88" y="660972"/>
            <a:ext cx="9740632" cy="619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97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734473-1E9A-32B2-56CF-5B2A1BC30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613" y="681848"/>
            <a:ext cx="5138774" cy="39109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78B916-583F-6D4F-6B5D-5398636CDF07}"/>
              </a:ext>
            </a:extLst>
          </p:cNvPr>
          <p:cNvSpPr txBox="1"/>
          <p:nvPr/>
        </p:nvSpPr>
        <p:spPr>
          <a:xfrm>
            <a:off x="4018344" y="138896"/>
            <a:ext cx="4896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This table shows the result of Task 3</a:t>
            </a:r>
          </a:p>
        </p:txBody>
      </p:sp>
    </p:spTree>
    <p:extLst>
      <p:ext uri="{BB962C8B-B14F-4D97-AF65-F5344CB8AC3E}">
        <p14:creationId xmlns:p14="http://schemas.microsoft.com/office/powerpoint/2010/main" val="744254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2DED8F-E1D2-14E1-D735-0312CE98CD4A}"/>
              </a:ext>
            </a:extLst>
          </p:cNvPr>
          <p:cNvSpPr txBox="1"/>
          <p:nvPr/>
        </p:nvSpPr>
        <p:spPr>
          <a:xfrm>
            <a:off x="2318313" y="156786"/>
            <a:ext cx="75553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Task 4</a:t>
            </a:r>
            <a:r>
              <a:rPr lang="en-US" sz="2400" dirty="0"/>
              <a:t>: Detecting Anomalies in Sales Transactions (6 Marks)</a:t>
            </a:r>
            <a:endParaRPr lang="en-IN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EB8B76-06CD-EAFE-BD0D-D1C722EE0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4" y="880609"/>
            <a:ext cx="10546622" cy="569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73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1B4383-B422-8253-5325-2BD42769C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0" y="704470"/>
            <a:ext cx="7706801" cy="54490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3C6088-A7C1-E6F5-CE0D-D9B8CC8EDB94}"/>
              </a:ext>
            </a:extLst>
          </p:cNvPr>
          <p:cNvSpPr txBox="1"/>
          <p:nvPr/>
        </p:nvSpPr>
        <p:spPr>
          <a:xfrm>
            <a:off x="1967696" y="92597"/>
            <a:ext cx="741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This is result Grid for task 4</a:t>
            </a:r>
          </a:p>
        </p:txBody>
      </p:sp>
    </p:spTree>
    <p:extLst>
      <p:ext uri="{BB962C8B-B14F-4D97-AF65-F5344CB8AC3E}">
        <p14:creationId xmlns:p14="http://schemas.microsoft.com/office/powerpoint/2010/main" val="3054716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426</Words>
  <Application>Microsoft Office PowerPoint</Application>
  <PresentationFormat>Widescreen</PresentationFormat>
  <Paragraphs>148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Bahnschrift SemiBold Condensed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Gurkirat bains</dc:creator>
  <cp:lastModifiedBy>Gurkirat bains</cp:lastModifiedBy>
  <cp:revision>5</cp:revision>
  <dcterms:created xsi:type="dcterms:W3CDTF">2025-06-29T20:55:51Z</dcterms:created>
  <dcterms:modified xsi:type="dcterms:W3CDTF">2025-07-01T18:43:59Z</dcterms:modified>
</cp:coreProperties>
</file>